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Economica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bold.fntdata"/><Relationship Id="rId21" Type="http://schemas.openxmlformats.org/officeDocument/2006/relationships/slide" Target="slides/slide16.xml"/><Relationship Id="rId43" Type="http://schemas.openxmlformats.org/officeDocument/2006/relationships/font" Target="fonts/OpenSans-regular.fntdata"/><Relationship Id="rId24" Type="http://schemas.openxmlformats.org/officeDocument/2006/relationships/slide" Target="slides/slide19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Economica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Economica-italic.fntdata"/><Relationship Id="rId14" Type="http://schemas.openxmlformats.org/officeDocument/2006/relationships/slide" Target="slides/slide9.xml"/><Relationship Id="rId36" Type="http://schemas.openxmlformats.org/officeDocument/2006/relationships/font" Target="fonts/Economica-bold.fntdata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font" Target="fonts/Economica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04d010e91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04d010e91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041dc5382_9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041dc5382_9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04d010e91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04d010e91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04d010e91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04d010e91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04d010e91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04d010e91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04d010e91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e04d010e91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04d010e91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04d010e91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04d010e91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e04d010e91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04d010e91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e04d010e91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04d010e91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04d010e91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e041dc5382_9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e041dc5382_9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041dc5382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041dc5382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04d010e91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04d010e91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04d010e9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e04d010e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04d010e91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e04d010e91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04d010e91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e04d010e91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04d010e91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e04d010e91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04d010e91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e04d010e91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041dc5382_9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e041dc5382_9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04d010e91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04d010e91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04d010e91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e04d010e91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e041dc5382_5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e041dc5382_5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041dc5382_5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041dc5382_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041dc5382_9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041dc5382_9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04d010e91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04d010e9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04d010e91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04d010e91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04d010e91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e04d010e91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04d010e91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e04d010e91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04d010e9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04d010e9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551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jpg"/><Relationship Id="rId4" Type="http://schemas.openxmlformats.org/officeDocument/2006/relationships/image" Target="../media/image34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9425"/>
            <a:ext cx="9144003" cy="343897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3072000" y="1525325"/>
            <a:ext cx="3000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Vital</a:t>
            </a:r>
            <a:r>
              <a:rPr b="1" lang="en" sz="6700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Flow</a:t>
            </a:r>
            <a:endParaRPr b="1" sz="3900">
              <a:solidFill>
                <a:srgbClr val="CC0000"/>
              </a:solidFill>
            </a:endParaRPr>
          </a:p>
        </p:txBody>
      </p:sp>
      <p:sp>
        <p:nvSpPr>
          <p:cNvPr id="64" name="Google Shape;64;p13"/>
          <p:cNvSpPr txBox="1"/>
          <p:nvPr>
            <p:ph idx="4294967295" type="subTitle"/>
          </p:nvPr>
        </p:nvSpPr>
        <p:spPr>
          <a:xfrm>
            <a:off x="2551488" y="2479675"/>
            <a:ext cx="4041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latin typeface="Economica"/>
                <a:ea typeface="Economica"/>
                <a:cs typeface="Economica"/>
                <a:sym typeface="Economica"/>
              </a:rPr>
              <a:t>Where every drop counts</a:t>
            </a:r>
            <a:endParaRPr b="1" sz="3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163" y="0"/>
            <a:ext cx="1623675" cy="16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-368675" y="79825"/>
            <a:ext cx="3000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Bandić Benjamin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Husić Muhamed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Mujalo Amer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Šatara Bakir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275" y="141900"/>
            <a:ext cx="1039425" cy="10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75" y="1627614"/>
            <a:ext cx="2686700" cy="18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9475" y="69550"/>
            <a:ext cx="5327600" cy="50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175" y="152400"/>
            <a:ext cx="551611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75" y="1627614"/>
            <a:ext cx="2686700" cy="18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6937" y="-264257"/>
            <a:ext cx="9317875" cy="567201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/>
          <p:nvPr/>
        </p:nvSpPr>
        <p:spPr>
          <a:xfrm>
            <a:off x="-15500" y="-108275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8420625" y="-64150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-433125" y="5012000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-216575" y="-264250"/>
            <a:ext cx="10302600" cy="32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62" y="-102412"/>
            <a:ext cx="8908074" cy="534832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/>
          <p:nvPr/>
        </p:nvSpPr>
        <p:spPr>
          <a:xfrm>
            <a:off x="0" y="-108275"/>
            <a:ext cx="8895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-224325" y="-248775"/>
            <a:ext cx="103026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8200200" y="-108275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-440875" y="4981050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8995"/>
            <a:ext cx="9144001" cy="556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/>
          <p:nvPr/>
        </p:nvSpPr>
        <p:spPr>
          <a:xfrm>
            <a:off x="-239775" y="-380250"/>
            <a:ext cx="103026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-440875" y="4981050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6"/>
          <p:cNvSpPr/>
          <p:nvPr/>
        </p:nvSpPr>
        <p:spPr>
          <a:xfrm>
            <a:off x="0" y="-108275"/>
            <a:ext cx="8895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8331675" y="-104400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1" y="-100550"/>
            <a:ext cx="9020802" cy="53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/>
          <p:nvPr/>
        </p:nvSpPr>
        <p:spPr>
          <a:xfrm>
            <a:off x="-46425" y="-104400"/>
            <a:ext cx="8895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-208850" y="-326100"/>
            <a:ext cx="103026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7"/>
          <p:cNvSpPr/>
          <p:nvPr/>
        </p:nvSpPr>
        <p:spPr>
          <a:xfrm>
            <a:off x="8316200" y="-104400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-440875" y="5004250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4007"/>
            <a:ext cx="9143999" cy="541151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/>
          <p:nvPr/>
        </p:nvSpPr>
        <p:spPr>
          <a:xfrm>
            <a:off x="-123775" y="-104400"/>
            <a:ext cx="8895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-247525" y="-357050"/>
            <a:ext cx="103026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8362625" y="-104400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-433125" y="5035175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025" y="64950"/>
            <a:ext cx="7701948" cy="501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00" y="152400"/>
            <a:ext cx="744539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075" y="75025"/>
            <a:ext cx="5627451" cy="499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>
            <p:ph idx="4294967295" type="title"/>
          </p:nvPr>
        </p:nvSpPr>
        <p:spPr>
          <a:xfrm>
            <a:off x="407975" y="2156100"/>
            <a:ext cx="28671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Modelske Klase</a:t>
            </a: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625" y="909763"/>
            <a:ext cx="1246326" cy="124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13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idx="4294967295" type="title"/>
          </p:nvPr>
        </p:nvSpPr>
        <p:spPr>
          <a:xfrm>
            <a:off x="2959813" y="289800"/>
            <a:ext cx="43062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Namjena Sistema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33225" y="3687650"/>
            <a:ext cx="12726024" cy="15445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75" name="Google Shape;75;p14"/>
          <p:cNvSpPr txBox="1"/>
          <p:nvPr>
            <p:ph idx="4294967295" type="subTitle"/>
          </p:nvPr>
        </p:nvSpPr>
        <p:spPr>
          <a:xfrm>
            <a:off x="888450" y="1315750"/>
            <a:ext cx="7367100" cy="3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VitalFlow je aplikacija osmišljena kako bi olakšala proces doniranja i distribucije krvi putem intuitivnog korisničkog interface-a.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Glavna svrha sistema je pribavljanje i distribucija krvi između donora i klinika.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Sistem funkcionira kao posrednik koji prikuplja krvne donacije i prenosi ih klinikama koje su u potrebi, čime se pojednostavljuje proces i smanjuje administrativni teret.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Integrirajući različite funkcionalnosti, VitalFlow doprinosi poboljšanju dostupnosti i efikasnosti procesa doniranja krvi u zajednici.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50" y="1315750"/>
            <a:ext cx="377149" cy="3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50" y="1973650"/>
            <a:ext cx="377149" cy="3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50" y="2631550"/>
            <a:ext cx="377149" cy="3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50" y="3489875"/>
            <a:ext cx="377149" cy="3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33151" cy="73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375" y="152400"/>
            <a:ext cx="521402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625" y="909763"/>
            <a:ext cx="1246326" cy="12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>
            <p:ph idx="4294967295" type="title"/>
          </p:nvPr>
        </p:nvSpPr>
        <p:spPr>
          <a:xfrm>
            <a:off x="108275" y="2156100"/>
            <a:ext cx="34653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Controller-ske Klase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075" y="1221950"/>
            <a:ext cx="6880325" cy="21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00" y="69625"/>
            <a:ext cx="1795050" cy="498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9150" y="3441925"/>
            <a:ext cx="6880326" cy="15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/>
        </p:nvSpPr>
        <p:spPr>
          <a:xfrm>
            <a:off x="4333100" y="248225"/>
            <a:ext cx="25524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VIEWS</a:t>
            </a:r>
            <a:endParaRPr sz="37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75375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150" y="0"/>
            <a:ext cx="919815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idx="4294967295" type="title"/>
          </p:nvPr>
        </p:nvSpPr>
        <p:spPr>
          <a:xfrm>
            <a:off x="311700" y="2231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Proxy Strukturalni Patern</a:t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125" y="1672100"/>
            <a:ext cx="4766175" cy="2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255250" y="1376775"/>
            <a:ext cx="3503700" cy="3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Proxy objekat radi kao surogat za stvarne objekte. Koristi se za omogućavanje pristupa i kontrolu pristupa stvarnim objektima. 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Manipulacija nad nekim objektom je dozvoljena ukoliko je neki uslov ispunjen ili ako korisnik npr. nema pravo pristupa traženom objektu.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Proxy uzorak koristi se u aplikaciji VitalFlow za kontrolu pristupa funkciji zakazivanja termina donacija, tj. pruža dodatnu logiku za upravljanje situacijama u kojima donor uzastopno propušta zakazane termine. 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Dakle ukoliko donor uzastopno propusti dva ili više zakazana termina, onda on u određenom vremenskom periodu neće biti u stanju da zakaže bilo kakav termin.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5" y="1431500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5" y="2109850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5" y="2788200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5" y="3644425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idx="4294967295" type="title"/>
          </p:nvPr>
        </p:nvSpPr>
        <p:spPr>
          <a:xfrm>
            <a:off x="311700" y="2231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Decorator </a:t>
            </a:r>
            <a:r>
              <a:rPr lang="en"/>
              <a:t>Strukturalni Patern</a:t>
            </a:r>
            <a:endParaRPr/>
          </a:p>
        </p:txBody>
      </p:sp>
      <p:sp>
        <p:nvSpPr>
          <p:cNvPr id="255" name="Google Shape;255;p36"/>
          <p:cNvSpPr txBox="1"/>
          <p:nvPr/>
        </p:nvSpPr>
        <p:spPr>
          <a:xfrm>
            <a:off x="255250" y="1376775"/>
            <a:ext cx="3503700" cy="3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Decorator patern je strukturalni patern dizajna koji omogućuje dinamičko dodavanje dodatnih funkcionalnosti ili ponašanja postojećim objektima bez mijenjanja njihove osnovne strukture.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Ovaj patern omogućuje fleksibilno proširenje funkcionalnosti sistema tako da se nove funkcionalnosti mogu dodati ili ukloniti neovisno o kodu.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Decorator se koristi za proširivanje funkcijonalnosti obavještavanja donora o nedostatku grupe krvi, proširivanje funkcijonalnosti obavještavanja klinika kada one popune formu, te za dodavanje mogućnost označavanja hitnosti kliničkih zahtjeva, što pomaže u prioritetizaciji zahtjeva.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25" y="1428137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25" y="2287725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25" y="2986975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350" y="1206825"/>
            <a:ext cx="5080250" cy="3336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311700" y="1999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Kreacijski Paterni</a:t>
            </a:r>
            <a:endParaRPr/>
          </a:p>
        </p:txBody>
      </p:sp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38"/>
          <p:cNvGrpSpPr/>
          <p:nvPr/>
        </p:nvGrpSpPr>
        <p:grpSpPr>
          <a:xfrm>
            <a:off x="0" y="1189989"/>
            <a:ext cx="2214600" cy="3217636"/>
            <a:chOff x="0" y="1189989"/>
            <a:chExt cx="2214600" cy="3217636"/>
          </a:xfrm>
        </p:grpSpPr>
        <p:sp>
          <p:nvSpPr>
            <p:cNvPr id="275" name="Google Shape;275;p38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Factory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p38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Factory patern je kreacijski patern koji omogućava kreiranje objekata bez navođenja tačnih klasa objekata koji se kreiraju. 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7" name="Google Shape;277;p38"/>
          <p:cNvGrpSpPr/>
          <p:nvPr/>
        </p:nvGrpSpPr>
        <p:grpSpPr>
          <a:xfrm>
            <a:off x="1838325" y="1189775"/>
            <a:ext cx="2064000" cy="3217850"/>
            <a:chOff x="1838325" y="1189775"/>
            <a:chExt cx="2064000" cy="3217850"/>
          </a:xfrm>
        </p:grpSpPr>
        <p:sp>
          <p:nvSpPr>
            <p:cNvPr id="278" name="Google Shape;278;p38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Abstract Factory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9" name="Google Shape;279;p38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Abstract Factory Pattern je kreacijski patern koji pruža interfejs za kreiranje familija povezanih ili zavisnih objekata bez navođenja njihovih konkretnih klasa. Omogućava grupisanje logike za kreiranje srodnih objekata u okviru jedne fabrike.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80" name="Google Shape;280;p38"/>
          <p:cNvGrpSpPr/>
          <p:nvPr/>
        </p:nvGrpSpPr>
        <p:grpSpPr>
          <a:xfrm>
            <a:off x="3516750" y="1189775"/>
            <a:ext cx="2064000" cy="3217850"/>
            <a:chOff x="3516750" y="1189775"/>
            <a:chExt cx="2064000" cy="3217850"/>
          </a:xfrm>
        </p:grpSpPr>
        <p:sp>
          <p:nvSpPr>
            <p:cNvPr id="281" name="Google Shape;281;p38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Builder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2" name="Google Shape;282;p38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Builder Pattern je kreacijski patern koji omogućava konstruisanje složenih objekata korak po korak. Omogućava kreiranje različitih reprezentacija objekta koristeći istu konstrukciju.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3" name="Google Shape;283;p38"/>
          <p:cNvGrpSpPr/>
          <p:nvPr/>
        </p:nvGrpSpPr>
        <p:grpSpPr>
          <a:xfrm>
            <a:off x="6874025" y="1189775"/>
            <a:ext cx="2064000" cy="3217850"/>
            <a:chOff x="6874025" y="1189775"/>
            <a:chExt cx="2064000" cy="3217850"/>
          </a:xfrm>
        </p:grpSpPr>
        <p:sp>
          <p:nvSpPr>
            <p:cNvPr id="284" name="Google Shape;284;p38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Singleton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5" name="Google Shape;285;p38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Singleton Pattern je kreacijski patern koji osigurava da klasa ima samo jednu instancu i pruža globalnu tačku pristupa toj instanci. Ovo je korisno za upravljanje resursima koje je potrebno centralizovati.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86" name="Google Shape;286;p38"/>
          <p:cNvGrpSpPr/>
          <p:nvPr/>
        </p:nvGrpSpPr>
        <p:grpSpPr>
          <a:xfrm>
            <a:off x="5213100" y="1189775"/>
            <a:ext cx="2064000" cy="3217850"/>
            <a:chOff x="5195350" y="1189775"/>
            <a:chExt cx="2064000" cy="3217850"/>
          </a:xfrm>
        </p:grpSpPr>
        <p:sp>
          <p:nvSpPr>
            <p:cNvPr id="287" name="Google Shape;287;p38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Prototype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8" name="Google Shape;288;p38"/>
            <p:cNvSpPr txBox="1"/>
            <p:nvPr/>
          </p:nvSpPr>
          <p:spPr>
            <a:xfrm>
              <a:off x="541510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Prototype Pattern je kreacijski patern koji omogućava kloniranje postojećih objekata umjesto kreiranja novih objekata od nule. Omogućava kreiranje novih objekata na osnovu šablona, čime se smanjuje kompleksnost i vrijeme potrebno za instanciranje.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>
            <p:ph type="title"/>
          </p:nvPr>
        </p:nvSpPr>
        <p:spPr>
          <a:xfrm>
            <a:off x="311700" y="1380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</a:t>
            </a:r>
            <a:endParaRPr/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75" y="803750"/>
            <a:ext cx="6095451" cy="440937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/>
          <p:nvPr/>
        </p:nvSpPr>
        <p:spPr>
          <a:xfrm>
            <a:off x="7573325" y="765325"/>
            <a:ext cx="703800" cy="448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550" y="75050"/>
            <a:ext cx="292310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750" y="75050"/>
            <a:ext cx="235650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0"/>
          <p:cNvSpPr txBox="1"/>
          <p:nvPr/>
        </p:nvSpPr>
        <p:spPr>
          <a:xfrm>
            <a:off x="-1624275" y="371250"/>
            <a:ext cx="1515900" cy="4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Ovdje ako se jos nesto implementira se samo treba dodati, ako zatreba ja cu dodati, za sad neka ovaj slide ostane ovako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05925"/>
            <a:ext cx="9144003" cy="343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6225" y="761300"/>
            <a:ext cx="3218700" cy="32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0350" y="-19737"/>
            <a:ext cx="808100" cy="8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13175" y="1545800"/>
            <a:ext cx="42573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Funkcionalnosti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522" y="2899238"/>
            <a:ext cx="1094550" cy="10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612" y="423613"/>
            <a:ext cx="1246326" cy="12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4718675" y="1145238"/>
            <a:ext cx="4194600" cy="46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Registracija i logiranje donora krvi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Spremanje podataka o donorima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Slanje notifikacija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Provjera pada ispod kritične linije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Korištenje mail-a za slanje informacija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Pregled profila donora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Hub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Stanje Zalihe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4659100" y="372450"/>
            <a:ext cx="4341000" cy="3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3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Donor</a:t>
            </a: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Registracija donora krvi 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Pregled i ažuriranje vlastitog profila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Izbor termina doniranja krvi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Zaposlenik: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Čitanje i ažuriranje podataka donora 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Pristup zalihama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Pregled svih izabranih termina i zahtjeva klinike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Admin: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CRUD operacije nad podacima donora i zaposlenika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Pristup zalihama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Pregled svih izabranih termina i zahtjeva klinike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612" y="423613"/>
            <a:ext cx="1246326" cy="12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type="title"/>
          </p:nvPr>
        </p:nvSpPr>
        <p:spPr>
          <a:xfrm>
            <a:off x="213175" y="1545788"/>
            <a:ext cx="40452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Korisnik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8715" y="2731375"/>
            <a:ext cx="1374125" cy="13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822" y="585275"/>
            <a:ext cx="363625" cy="36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822" y="1500350"/>
            <a:ext cx="363625" cy="36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822" y="2678175"/>
            <a:ext cx="363625" cy="363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9650" y="-126500"/>
            <a:ext cx="5624701" cy="539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250" y="134525"/>
            <a:ext cx="5878800" cy="48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00" y="185500"/>
            <a:ext cx="6048008" cy="257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984" y="2758764"/>
            <a:ext cx="6048028" cy="221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046" y="238175"/>
            <a:ext cx="7057907" cy="22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3050" y="2518550"/>
            <a:ext cx="7057900" cy="22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175" y="49775"/>
            <a:ext cx="5071399" cy="50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75" y="1627614"/>
            <a:ext cx="2686700" cy="18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